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0" r:id="rId1"/>
  </p:sld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78" y="396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presProps" Target="presProps.xml"  /><Relationship Id="rId13" Type="http://schemas.openxmlformats.org/officeDocument/2006/relationships/viewProps" Target="viewProps.xml"  /><Relationship Id="rId14" Type="http://schemas.openxmlformats.org/officeDocument/2006/relationships/theme" Target="theme/theme1.xml"  /><Relationship Id="rId15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1A2CC-AD33-4BEB-BEDF-7117FCB0AF3A}" type="datetimeFigureOut">
              <a:rPr lang="ko-KR" altLang="en-US" smtClean="0"/>
              <a:t>2020-01-03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gif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798463" y="2922628"/>
            <a:ext cx="2860078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Color</a:t>
            </a:r>
            <a:r>
              <a:rPr lang="ko-KR" altLang="en-US" sz="4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 </a:t>
            </a:r>
            <a:r>
              <a:rPr lang="en-US" altLang="ko-KR" sz="4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Korea</a:t>
            </a:r>
            <a:endParaRPr lang="ko-KR" altLang="en-US" sz="4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926077" y="2541180"/>
            <a:ext cx="295220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926077" y="2522518"/>
            <a:ext cx="3092168" cy="3902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0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rPr>
              <a:t>웹프로젝트 </a:t>
            </a:r>
            <a:r>
              <a:rPr lang="en-US" altLang="ko-KR" sz="20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rPr>
              <a:t>2</a:t>
            </a:r>
            <a:r>
              <a:rPr lang="ko-KR" altLang="en-US" sz="20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rPr>
              <a:t>조</a:t>
            </a:r>
            <a:endParaRPr lang="ko-KR" altLang="en-US" sz="2000">
              <a:solidFill>
                <a:schemeClr val="bg1"/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63130" y="5753766"/>
            <a:ext cx="289593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서일대학교 소프트웨어 공학과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135895" y="2922628"/>
            <a:ext cx="5920210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경청해주셔서</a:t>
            </a:r>
            <a:r>
              <a:rPr lang="ko-KR" altLang="en-US" sz="4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 감사합니다</a:t>
            </a:r>
            <a:r>
              <a:rPr lang="en-US" altLang="ko-KR" sz="4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.</a:t>
            </a:r>
            <a:endParaRPr lang="ko-KR" altLang="en-US" sz="4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274992" y="2541180"/>
            <a:ext cx="183842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274991" y="2522518"/>
            <a:ext cx="1838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rPr>
              <a:t>THANK YOU -</a:t>
            </a:r>
            <a:endParaRPr lang="ko-KR" altLang="en-US" sz="2000">
              <a:solidFill>
                <a:schemeClr val="bg1"/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63130" y="5753766"/>
            <a:ext cx="283878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서일대학교 소프트웨어공학과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70197" y="211748"/>
            <a:ext cx="2651607" cy="519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800" spc="6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rPr>
              <a:t>목         차</a:t>
            </a:r>
            <a:endParaRPr lang="ko-KR" altLang="en-US" sz="2800" spc="600">
              <a:solidFill>
                <a:schemeClr val="bg1"/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59641" y="5842337"/>
            <a:ext cx="4555628" cy="1004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6000" b="1">
                <a:solidFill>
                  <a:srgbClr val="64decf">
                    <a:alpha val="16000"/>
                  </a:srgbClr>
                </a:solidFill>
                <a:latin typeface="KoPubWorld돋움체 Bold"/>
                <a:ea typeface="KoPubWorld돋움체 Bold"/>
                <a:cs typeface="KoPubWorld돋움체 Bold"/>
              </a:rPr>
              <a:t>CONTENTS</a:t>
            </a:r>
            <a:endParaRPr lang="ko-KR" altLang="en-US" sz="6000" b="1">
              <a:solidFill>
                <a:srgbClr val="64decf">
                  <a:alpha val="16000"/>
                </a:srgb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grpSp>
        <p:nvGrpSpPr>
          <p:cNvPr id="24" name="그룹 3"/>
          <p:cNvGrpSpPr/>
          <p:nvPr/>
        </p:nvGrpSpPr>
        <p:grpSpPr>
          <a:xfrm rot="0">
            <a:off x="3430943" y="2026503"/>
            <a:ext cx="5413972" cy="830997"/>
            <a:chOff x="3403338" y="2598003"/>
            <a:chExt cx="5413972" cy="830997"/>
          </a:xfrm>
        </p:grpSpPr>
        <p:grpSp>
          <p:nvGrpSpPr>
            <p:cNvPr id="25" name="그룹 1"/>
            <p:cNvGrpSpPr/>
            <p:nvPr/>
          </p:nvGrpSpPr>
          <p:grpSpPr>
            <a:xfrm rot="0">
              <a:off x="3403338" y="2598003"/>
              <a:ext cx="1989274" cy="830997"/>
              <a:chOff x="3403338" y="2598003"/>
              <a:chExt cx="1989274" cy="830997"/>
            </a:xfrm>
          </p:grpSpPr>
          <p:sp>
            <p:nvSpPr>
              <p:cNvPr id="26" name="TextBox 7"/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4800" b="1">
                    <a:solidFill>
                      <a:srgbClr val="64decf"/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01</a:t>
                </a:r>
                <a:endParaRPr lang="ko-KR" altLang="en-US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  <p:sp>
            <p:nvSpPr>
              <p:cNvPr id="27" name="TextBox 11"/>
              <p:cNvSpPr txBox="1"/>
              <p:nvPr/>
            </p:nvSpPr>
            <p:spPr>
              <a:xfrm>
                <a:off x="4182024" y="2820384"/>
                <a:ext cx="1210588" cy="40011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조원소개</a:t>
                </a:r>
                <a:endParaRPr lang="ko-KR" altLang="en-US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</p:grpSp>
        <p:grpSp>
          <p:nvGrpSpPr>
            <p:cNvPr id="28" name="그룹 2"/>
            <p:cNvGrpSpPr/>
            <p:nvPr/>
          </p:nvGrpSpPr>
          <p:grpSpPr>
            <a:xfrm rot="0">
              <a:off x="6454034" y="2598003"/>
              <a:ext cx="2363276" cy="830997"/>
              <a:chOff x="6454034" y="2598003"/>
              <a:chExt cx="2363276" cy="830997"/>
            </a:xfrm>
          </p:grpSpPr>
          <p:sp>
            <p:nvSpPr>
              <p:cNvPr id="29" name="TextBox 13"/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4800" b="1">
                    <a:solidFill>
                      <a:srgbClr val="64decf"/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02</a:t>
                </a:r>
                <a:endParaRPr lang="ko-KR" altLang="en-US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  <p:sp>
            <p:nvSpPr>
              <p:cNvPr id="30" name="TextBox 14"/>
              <p:cNvSpPr txBox="1"/>
              <p:nvPr/>
            </p:nvSpPr>
            <p:spPr>
              <a:xfrm>
                <a:off x="7232720" y="2820384"/>
                <a:ext cx="1584590" cy="38763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Light"/>
                    <a:ea typeface="KoPubWorld돋움체 Light"/>
                    <a:cs typeface="KoPubWorld돋움체 Light"/>
                  </a:rPr>
                  <a:t>주제 및 기능</a:t>
                </a:r>
                <a:endParaRPr lang="ko-KR" altLang="en-US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/>
                  <a:ea typeface="KoPubWorld돋움체 Light"/>
                  <a:cs typeface="KoPubWorld돋움체 Light"/>
                </a:endParaRPr>
              </a:p>
            </p:txBody>
          </p:sp>
        </p:grpSp>
      </p:grpSp>
      <p:grpSp>
        <p:nvGrpSpPr>
          <p:cNvPr id="31" name="그룹 15"/>
          <p:cNvGrpSpPr/>
          <p:nvPr/>
        </p:nvGrpSpPr>
        <p:grpSpPr>
          <a:xfrm rot="0">
            <a:off x="3430943" y="3404009"/>
            <a:ext cx="5099647" cy="830997"/>
            <a:chOff x="3403338" y="2598003"/>
            <a:chExt cx="5099647" cy="830997"/>
          </a:xfrm>
        </p:grpSpPr>
        <p:grpSp>
          <p:nvGrpSpPr>
            <p:cNvPr id="32" name="그룹 16"/>
            <p:cNvGrpSpPr/>
            <p:nvPr/>
          </p:nvGrpSpPr>
          <p:grpSpPr>
            <a:xfrm rot="0">
              <a:off x="3403338" y="2598003"/>
              <a:ext cx="1975447" cy="830997"/>
              <a:chOff x="3403338" y="2598003"/>
              <a:chExt cx="1975447" cy="830997"/>
            </a:xfrm>
          </p:grpSpPr>
          <p:sp>
            <p:nvSpPr>
              <p:cNvPr id="33" name="TextBox 20"/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4800" b="1">
                    <a:solidFill>
                      <a:srgbClr val="64decf"/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03</a:t>
                </a:r>
                <a:endParaRPr lang="ko-KR" altLang="en-US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  <p:sp>
            <p:nvSpPr>
              <p:cNvPr id="34" name="TextBox 21"/>
              <p:cNvSpPr txBox="1"/>
              <p:nvPr/>
            </p:nvSpPr>
            <p:spPr>
              <a:xfrm>
                <a:off x="4182024" y="2810859"/>
                <a:ext cx="1196761" cy="39125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메인화면</a:t>
                </a:r>
                <a:endParaRPr lang="ko-KR" altLang="en-US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</p:grpSp>
        <p:grpSp>
          <p:nvGrpSpPr>
            <p:cNvPr id="35" name="그룹 17"/>
            <p:cNvGrpSpPr/>
            <p:nvPr/>
          </p:nvGrpSpPr>
          <p:grpSpPr>
            <a:xfrm rot="0">
              <a:off x="6454034" y="2598003"/>
              <a:ext cx="2048951" cy="830997"/>
              <a:chOff x="6454034" y="2598003"/>
              <a:chExt cx="2048951" cy="830997"/>
            </a:xfrm>
          </p:grpSpPr>
          <p:sp>
            <p:nvSpPr>
              <p:cNvPr id="36" name="TextBox 18"/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4800" b="1">
                    <a:solidFill>
                      <a:srgbClr val="64decf"/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04</a:t>
                </a:r>
                <a:endParaRPr lang="ko-KR" altLang="en-US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  <p:sp>
            <p:nvSpPr>
              <p:cNvPr id="37" name="TextBox 19"/>
              <p:cNvSpPr txBox="1"/>
              <p:nvPr/>
            </p:nvSpPr>
            <p:spPr>
              <a:xfrm>
                <a:off x="7232720" y="2810859"/>
                <a:ext cx="1270265" cy="39125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화면 상세</a:t>
                </a:r>
                <a:endParaRPr lang="ko-KR" altLang="en-US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</p:grpSp>
      </p:grpSp>
      <p:grpSp>
        <p:nvGrpSpPr>
          <p:cNvPr id="38" name="그룹 15"/>
          <p:cNvGrpSpPr/>
          <p:nvPr/>
        </p:nvGrpSpPr>
        <p:grpSpPr>
          <a:xfrm rot="0">
            <a:off x="3441403" y="4776551"/>
            <a:ext cx="5238152" cy="830997"/>
            <a:chOff x="3403340" y="2598002"/>
            <a:chExt cx="4869434" cy="830997"/>
          </a:xfrm>
        </p:grpSpPr>
        <p:grpSp>
          <p:nvGrpSpPr>
            <p:cNvPr id="39" name="그룹 16"/>
            <p:cNvGrpSpPr/>
            <p:nvPr/>
          </p:nvGrpSpPr>
          <p:grpSpPr>
            <a:xfrm rot="0">
              <a:off x="3403340" y="2598002"/>
              <a:ext cx="2536488" cy="830997"/>
              <a:chOff x="3403338" y="2598002"/>
              <a:chExt cx="2536488" cy="830997"/>
            </a:xfrm>
          </p:grpSpPr>
          <p:sp>
            <p:nvSpPr>
              <p:cNvPr id="40" name="TextBox 20"/>
              <p:cNvSpPr txBox="1"/>
              <p:nvPr/>
            </p:nvSpPr>
            <p:spPr>
              <a:xfrm>
                <a:off x="3403338" y="2598002"/>
                <a:ext cx="877163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4800" b="1">
                    <a:solidFill>
                      <a:srgbClr val="64decf"/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05</a:t>
                </a:r>
                <a:endParaRPr lang="en-US" altLang="ko-KR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  <p:sp>
            <p:nvSpPr>
              <p:cNvPr id="41" name="TextBox 21"/>
              <p:cNvSpPr txBox="1"/>
              <p:nvPr/>
            </p:nvSpPr>
            <p:spPr>
              <a:xfrm>
                <a:off x="4182023" y="2810858"/>
                <a:ext cx="1757802" cy="3912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ko-KR" altLang="en-US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프로젝트 설계</a:t>
                </a:r>
                <a:endParaRPr lang="ko-KR" altLang="en-US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</p:grpSp>
        <p:grpSp>
          <p:nvGrpSpPr>
            <p:cNvPr id="42" name="그룹 17"/>
            <p:cNvGrpSpPr/>
            <p:nvPr/>
          </p:nvGrpSpPr>
          <p:grpSpPr>
            <a:xfrm rot="0">
              <a:off x="6223821" y="2598002"/>
              <a:ext cx="2048952" cy="830997"/>
              <a:chOff x="6223818" y="2598002"/>
              <a:chExt cx="2048952" cy="830997"/>
            </a:xfrm>
          </p:grpSpPr>
          <p:sp>
            <p:nvSpPr>
              <p:cNvPr id="43" name="TextBox 18"/>
              <p:cNvSpPr txBox="1"/>
              <p:nvPr/>
            </p:nvSpPr>
            <p:spPr>
              <a:xfrm>
                <a:off x="6223818" y="2598002"/>
                <a:ext cx="877163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4800" b="1">
                    <a:solidFill>
                      <a:srgbClr val="64decf"/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06</a:t>
                </a:r>
                <a:endParaRPr lang="en-US" altLang="ko-KR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  <p:sp>
            <p:nvSpPr>
              <p:cNvPr id="44" name="TextBox 19"/>
              <p:cNvSpPr txBox="1"/>
              <p:nvPr/>
            </p:nvSpPr>
            <p:spPr>
              <a:xfrm>
                <a:off x="7002505" y="2810858"/>
                <a:ext cx="1270265" cy="390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DB</a:t>
                </a:r>
                <a:r>
                  <a:rPr lang="ko-KR" altLang="en-US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/>
                    <a:ea typeface="KoPubWorld돋움체 Bold"/>
                    <a:cs typeface="KoPubWorld돋움체 Bold"/>
                  </a:rPr>
                  <a:t>명세서</a:t>
                </a:r>
                <a:endParaRPr lang="ko-KR" altLang="en-US" sz="20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 rot="0">
            <a:off x="4105427" y="188165"/>
            <a:ext cx="3981147" cy="819580"/>
            <a:chOff x="3819245" y="188165"/>
            <a:chExt cx="3981147" cy="819580"/>
          </a:xfrm>
        </p:grpSpPr>
        <p:sp>
          <p:nvSpPr>
            <p:cNvPr id="5" name="직사각형 4"/>
            <p:cNvSpPr/>
            <p:nvPr/>
          </p:nvSpPr>
          <p:spPr>
            <a:xfrm>
              <a:off x="4603102" y="271010"/>
              <a:ext cx="3197290" cy="6224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35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/>
                  <a:ea typeface="KoPubWorld돋움체 Bold"/>
                  <a:cs typeface="KoPubWorld돋움체 Bold"/>
                </a:rPr>
                <a:t> 조원 소개</a:t>
              </a:r>
              <a:endParaRPr lang="ko-KR" altLang="en-US" sz="35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19245" y="188165"/>
              <a:ext cx="891388" cy="819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rPr>
                <a:t>01</a:t>
              </a:r>
              <a:endParaRPr lang="en-US" altLang="ko-KR" sz="4800" b="1">
                <a:solidFill>
                  <a:srgbClr val="64decf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 rot="0">
            <a:off x="2077493" y="2425628"/>
            <a:ext cx="8037014" cy="2669547"/>
            <a:chOff x="2192615" y="2425628"/>
            <a:chExt cx="8037014" cy="2669547"/>
          </a:xfrm>
        </p:grpSpPr>
        <p:sp>
          <p:nvSpPr>
            <p:cNvPr id="2" name="직사각형 1"/>
            <p:cNvSpPr/>
            <p:nvPr/>
          </p:nvSpPr>
          <p:spPr>
            <a:xfrm>
              <a:off x="2329465" y="2547257"/>
              <a:ext cx="2183364" cy="2547918"/>
            </a:xfrm>
            <a:prstGeom prst="rect">
              <a:avLst/>
            </a:prstGeom>
            <a:solidFill>
              <a:srgbClr val="64decf">
                <a:alpha val="22000"/>
              </a:srgb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192615" y="2425628"/>
              <a:ext cx="2183364" cy="2547918"/>
            </a:xfrm>
            <a:prstGeom prst="rect">
              <a:avLst/>
            </a:prstGeom>
            <a:solidFill>
              <a:srgbClr val="64dec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928807" y="2806835"/>
              <a:ext cx="706755" cy="3916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ko-KR" altLang="en-US" sz="2000" b="1">
                  <a:solidFill>
                    <a:schemeClr val="bg1"/>
                  </a:solidFill>
                  <a:latin typeface="KoPubWorld돋움체 Light"/>
                  <a:ea typeface="KoPubWorld돋움체 Light"/>
                  <a:cs typeface="KoPubWorld돋움체 Light"/>
                </a:rPr>
                <a:t>조원</a:t>
              </a:r>
              <a:endParaRPr lang="ko-KR" altLang="en-US" sz="2000" b="1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643057" y="3736844"/>
              <a:ext cx="1316355" cy="85230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endParaRPr lang="ko-KR" altLang="en-US" sz="25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endParaRPr>
            </a:p>
            <a:p>
              <a:pPr algn="ctr">
                <a:defRPr/>
              </a:pPr>
              <a:r>
                <a:rPr lang="ko-KR" altLang="en-US" sz="2500">
                  <a:solidFill>
                    <a:schemeClr val="bg1"/>
                  </a:solidFill>
                  <a:latin typeface="KoPubWorld돋움체 Light"/>
                  <a:ea typeface="KoPubWorld돋움체 Light"/>
                  <a:cs typeface="KoPubWorld돋움체 Light"/>
                </a:rPr>
                <a:t>한 승 철</a:t>
              </a:r>
              <a:endParaRPr lang="ko-KR" altLang="en-US" sz="25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02669" y="3410339"/>
              <a:ext cx="1563249" cy="4616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KoPubWorld돋움체 Bold"/>
                  <a:ea typeface="KoPubWorld돋움체 Bold"/>
                  <a:cs typeface="KoPubWorld돋움체 Bold"/>
                </a:rPr>
                <a:t>…………………………</a:t>
              </a:r>
              <a:endParaRPr lang="en-US" altLang="ko-KR" sz="1200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119440" y="2547257"/>
              <a:ext cx="2183364" cy="2547918"/>
            </a:xfrm>
            <a:prstGeom prst="rect">
              <a:avLst/>
            </a:prstGeom>
            <a:solidFill>
              <a:srgbClr val="64decf">
                <a:alpha val="22000"/>
              </a:srgb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982590" y="2425628"/>
              <a:ext cx="2183364" cy="2547918"/>
            </a:xfrm>
            <a:prstGeom prst="rect">
              <a:avLst/>
            </a:prstGeom>
            <a:solidFill>
              <a:srgbClr val="64dec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710107" y="2806835"/>
              <a:ext cx="706755" cy="3916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ko-KR" altLang="en-US" sz="2000" b="1">
                  <a:solidFill>
                    <a:schemeClr val="bg1"/>
                  </a:solidFill>
                  <a:latin typeface="KoPubWorld돋움체 Bold"/>
                  <a:ea typeface="KoPubWorld돋움체 Bold"/>
                  <a:cs typeface="KoPubWorld돋움체 Bold"/>
                </a:rPr>
                <a:t>조장</a:t>
              </a:r>
              <a:endParaRPr lang="ko-KR" altLang="en-US" sz="2000" b="1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24357" y="3736844"/>
              <a:ext cx="1316355" cy="85230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endParaRPr lang="ko-KR" altLang="en-US" sz="25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endParaRPr>
            </a:p>
            <a:p>
              <a:pPr algn="ctr">
                <a:defRPr/>
              </a:pPr>
              <a:r>
                <a:rPr lang="ko-KR" altLang="en-US" sz="2500">
                  <a:solidFill>
                    <a:schemeClr val="bg1"/>
                  </a:solidFill>
                  <a:latin typeface="KoPubWorld돋움체 Light"/>
                  <a:ea typeface="KoPubWorld돋움체 Light"/>
                  <a:cs typeface="KoPubWorld돋움체 Light"/>
                </a:rPr>
                <a:t>고 명 수</a:t>
              </a:r>
              <a:endParaRPr lang="ko-KR" altLang="en-US" sz="25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292644" y="3410339"/>
              <a:ext cx="1563249" cy="4616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KoPubWorld돋움체 Bold"/>
                  <a:ea typeface="KoPubWorld돋움체 Bold"/>
                  <a:cs typeface="KoPubWorld돋움체 Bold"/>
                </a:rPr>
                <a:t>…………………………</a:t>
              </a:r>
              <a:endParaRPr lang="en-US" altLang="ko-KR" sz="1200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8046265" y="2547257"/>
              <a:ext cx="2183364" cy="2547918"/>
            </a:xfrm>
            <a:prstGeom prst="rect">
              <a:avLst/>
            </a:prstGeom>
            <a:solidFill>
              <a:srgbClr val="64decf">
                <a:alpha val="22000"/>
              </a:srgb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7909415" y="2425628"/>
              <a:ext cx="2183364" cy="2547918"/>
            </a:xfrm>
            <a:prstGeom prst="rect">
              <a:avLst/>
            </a:prstGeom>
            <a:solidFill>
              <a:srgbClr val="64dec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643806" y="2806835"/>
              <a:ext cx="706755" cy="39166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ko-KR" altLang="en-US" sz="2000" b="1">
                  <a:solidFill>
                    <a:schemeClr val="bg1"/>
                  </a:solidFill>
                  <a:latin typeface="KoPubWorld돋움체 Light"/>
                  <a:ea typeface="KoPubWorld돋움체 Light"/>
                  <a:cs typeface="KoPubWorld돋움체 Light"/>
                </a:rPr>
                <a:t>조원</a:t>
              </a:r>
              <a:endParaRPr lang="ko-KR" altLang="en-US" sz="2000" b="1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329482" y="3736844"/>
              <a:ext cx="1316356" cy="85230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endParaRPr lang="ko-KR" altLang="en-US" sz="25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endParaRPr>
            </a:p>
            <a:p>
              <a:pPr algn="ctr">
                <a:defRPr/>
              </a:pPr>
              <a:r>
                <a:rPr lang="ko-KR" altLang="en-US" sz="2500">
                  <a:solidFill>
                    <a:schemeClr val="bg1"/>
                  </a:solidFill>
                  <a:latin typeface="KoPubWorld돋움체 Light"/>
                  <a:ea typeface="KoPubWorld돋움체 Light"/>
                  <a:cs typeface="KoPubWorld돋움체 Light"/>
                </a:rPr>
                <a:t>김 승 진</a:t>
              </a:r>
              <a:endParaRPr lang="ko-KR" altLang="en-US" sz="2500">
                <a:solidFill>
                  <a:schemeClr val="bg1"/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219469" y="3410339"/>
              <a:ext cx="1563249" cy="4616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1200">
                  <a:solidFill>
                    <a:schemeClr val="bg1"/>
                  </a:solidFill>
                  <a:latin typeface="KoPubWorld돋움체 Bold"/>
                  <a:ea typeface="KoPubWorld돋움체 Bold"/>
                  <a:cs typeface="KoPubWorld돋움체 Bold"/>
                </a:rPr>
                <a:t>…………………………</a:t>
              </a:r>
              <a:endParaRPr lang="en-US" altLang="ko-KR" sz="1200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endParaRPr>
            </a:p>
            <a:p>
              <a:pPr algn="ctr">
                <a:defRPr/>
              </a:pPr>
              <a:endParaRPr lang="en-US" altLang="ko-KR" sz="1200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3569487" y="2178412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3020287" y="2133171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 rot="0">
            <a:off x="4105427" y="188165"/>
            <a:ext cx="4887744" cy="1329550"/>
            <a:chOff x="3819245" y="188165"/>
            <a:chExt cx="3981147" cy="1252396"/>
          </a:xfrm>
        </p:grpSpPr>
        <p:sp>
          <p:nvSpPr>
            <p:cNvPr id="5" name="직사각형 4"/>
            <p:cNvSpPr/>
            <p:nvPr/>
          </p:nvSpPr>
          <p:spPr>
            <a:xfrm>
              <a:off x="4603102" y="271010"/>
              <a:ext cx="3197290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35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/>
                  <a:ea typeface="KoPubWorld돋움체 Light"/>
                  <a:cs typeface="KoPubWorld돋움체 Light"/>
                </a:rPr>
                <a:t>주제 선정  및 배경</a:t>
              </a:r>
              <a:endParaRPr lang="ko-KR" altLang="en-US" sz="35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19245" y="188165"/>
              <a:ext cx="891388" cy="819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rPr>
                <a:t>02</a:t>
              </a:r>
              <a:endParaRPr lang="en-US" altLang="ko-KR" sz="4800" b="1">
                <a:solidFill>
                  <a:srgbClr val="64decf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tretch>
            <a:fillRect/>
          </a:stretch>
        </p:blipFill>
        <p:spPr>
          <a:xfrm>
            <a:off x="3306708" y="2419592"/>
            <a:ext cx="525558" cy="525558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4295475" y="2383698"/>
            <a:ext cx="4953600" cy="59580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대한민국 각 지역마다 유명한 관광지 모습을 볼 수 있고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하나의 사이트만으로 대한민국을 알아볼 수 있는 사이트 제작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569487" y="3525349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>
            <a:off x="3020287" y="3466038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3569487" y="4847825"/>
            <a:ext cx="6577445" cy="10079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4674587" y="3731405"/>
            <a:ext cx="4195379" cy="59580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전국 관광지를 소개함으로 써 여행 사전조사 효율을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극대화 할 수 있고 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3020287" y="4798905"/>
            <a:ext cx="1098401" cy="1098401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4580981" y="5050203"/>
            <a:ext cx="455445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매달 대한민국에 들어오는 외국인 관광객 수를 제공하여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  <a:p>
            <a:pPr algn="ctr"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인기있는 계절을 알 수 있게 함</a:t>
            </a:r>
            <a:endParaRPr lang="en-US" altLang="ko-KR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pic>
        <p:nvPicPr>
          <p:cNvPr id="18" name="그래픽 17" descr="إضافة 단색으로 채워진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225575" y="5004195"/>
            <a:ext cx="687820" cy="687820"/>
          </a:xfrm>
          <a:prstGeom prst="rect">
            <a:avLst/>
          </a:prstGeom>
        </p:spPr>
      </p:pic>
      <p:pic>
        <p:nvPicPr>
          <p:cNvPr id="42" name="그래픽 41" descr="إضافة 단색으로 채워진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225575" y="3685069"/>
            <a:ext cx="687820" cy="687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2056045" y="1975838"/>
            <a:ext cx="8079909" cy="1238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1514994" y="1956891"/>
            <a:ext cx="1349305" cy="1349305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 rot="0">
            <a:off x="4105427" y="188165"/>
            <a:ext cx="3981147" cy="819580"/>
            <a:chOff x="3819245" y="188165"/>
            <a:chExt cx="3981147" cy="819580"/>
          </a:xfrm>
        </p:grpSpPr>
        <p:sp>
          <p:nvSpPr>
            <p:cNvPr id="5" name="직사각형 4"/>
            <p:cNvSpPr/>
            <p:nvPr/>
          </p:nvSpPr>
          <p:spPr>
            <a:xfrm>
              <a:off x="4603102" y="271010"/>
              <a:ext cx="3197290" cy="63094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35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/>
                  <a:ea typeface="KoPubWorld돋움체 Light"/>
                  <a:cs typeface="KoPubWorld돋움체 Light"/>
                </a:rPr>
                <a:t>페이지 기능</a:t>
              </a:r>
              <a:endParaRPr lang="ko-KR" altLang="en-US" sz="35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19245" y="188165"/>
              <a:ext cx="891388" cy="819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rPr>
                <a:t>02</a:t>
              </a:r>
              <a:endParaRPr lang="en-US" altLang="ko-KR" sz="4800" b="1">
                <a:solidFill>
                  <a:srgbClr val="64decf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3347425" y="2501710"/>
            <a:ext cx="593449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전국 지도를 제공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  <a:p>
            <a:pPr marL="285750" indent="-285750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달을 선택 시 그 달에 방문한 외국인수를 그래프로 표시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  <a:p>
            <a:pPr marL="285750" indent="-285750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지역을 선택 시 해당 지역별 지도 페이지로 이동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056045" y="3624849"/>
            <a:ext cx="8079909" cy="1238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3362256" y="4153018"/>
            <a:ext cx="612845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지역별 지도를 제공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  <a:p>
            <a:pPr marL="285750" indent="-285750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지역별 유명한 관광지를 미식</a:t>
            </a:r>
            <a:r>
              <a:rPr lang="en-US" altLang="ko-KR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, </a:t>
            </a: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어드벤처</a:t>
            </a:r>
            <a:r>
              <a:rPr lang="en-US" altLang="ko-KR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, </a:t>
            </a: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자연</a:t>
            </a:r>
            <a:r>
              <a:rPr lang="en-US" altLang="ko-KR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, </a:t>
            </a: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힐링 으로 구분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  <a:p>
            <a:pPr marL="285750" indent="-285750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메뉴 클릭 시 해당 소개 구역으로 이동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506845" y="3532897"/>
            <a:ext cx="1349305" cy="1349305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8" name="그래픽 7" descr="서예 붓 단색으로 채워진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62790" y="2192799"/>
            <a:ext cx="849938" cy="849938"/>
          </a:xfrm>
          <a:prstGeom prst="rect">
            <a:avLst/>
          </a:prstGeom>
        </p:spPr>
      </p:pic>
      <p:pic>
        <p:nvPicPr>
          <p:cNvPr id="10" name="그래픽 9" descr="펜 단색으로 채워진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816103" y="3872543"/>
            <a:ext cx="790929" cy="79092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347425" y="2101204"/>
            <a:ext cx="18699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메인 페이지</a:t>
            </a: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441826" y="3704267"/>
            <a:ext cx="14319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지역 페이지</a:t>
            </a:r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056045" y="5221848"/>
            <a:ext cx="8079909" cy="1238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362256" y="5750017"/>
            <a:ext cx="61284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회원 로그인과 관리자 로그인 구별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  <a:p>
            <a:pPr marL="285750" indent="-285750">
              <a:buFont typeface="Arial"/>
              <a:buChar char="•"/>
              <a:defRPr/>
            </a:pPr>
            <a:r>
              <a:rPr lang="ko-KR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rPr>
              <a:t>관리자는 관광지를 등록할 수 있음</a:t>
            </a:r>
            <a:endParaRPr lang="ko-KR" altLang="en-US" sz="1400">
              <a:solidFill>
                <a:schemeClr val="tx1">
                  <a:lumMod val="65000"/>
                  <a:lumOff val="35000"/>
                </a:schemeClr>
              </a:solidFill>
              <a:latin typeface="KoPubWorld돋움체 Light"/>
              <a:ea typeface="KoPubWorld돋움체 Light"/>
              <a:cs typeface="KoPubWorld돋움체 Light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506845" y="5129896"/>
            <a:ext cx="1349305" cy="1349305"/>
          </a:xfrm>
          <a:prstGeom prst="ellipse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9" name="그래픽 18" descr="펜 단색으로 채워진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816103" y="5469542"/>
            <a:ext cx="790929" cy="79092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441826" y="5301266"/>
            <a:ext cx="18851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로그인 페이지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 rot="0">
            <a:off x="4105427" y="188165"/>
            <a:ext cx="3981147" cy="819580"/>
            <a:chOff x="3819245" y="188165"/>
            <a:chExt cx="3981147" cy="819580"/>
          </a:xfrm>
        </p:grpSpPr>
        <p:sp>
          <p:nvSpPr>
            <p:cNvPr id="5" name="직사각형 4"/>
            <p:cNvSpPr/>
            <p:nvPr/>
          </p:nvSpPr>
          <p:spPr>
            <a:xfrm>
              <a:off x="4603102" y="366260"/>
              <a:ext cx="3197290" cy="470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5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/>
                  <a:ea typeface="KoPubWorld돋움체 Light"/>
                  <a:cs typeface="KoPubWorld돋움체 Light"/>
                </a:rPr>
                <a:t>프로젝트 상세</a:t>
              </a:r>
              <a:endParaRPr lang="ko-KR" altLang="en-US" sz="25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19245" y="188165"/>
              <a:ext cx="891388" cy="819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rPr>
                <a:t>04</a:t>
              </a:r>
              <a:endParaRPr lang="en-US" altLang="ko-KR" sz="4800" b="1">
                <a:solidFill>
                  <a:srgbClr val="64decf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pic>
        <p:nvPicPr>
          <p:cNvPr id="26" name="내용 개체 틀 2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1299176" y="1405975"/>
            <a:ext cx="9593646" cy="5216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 rot="0">
            <a:off x="4105427" y="188165"/>
            <a:ext cx="3981147" cy="819580"/>
            <a:chOff x="3819245" y="188165"/>
            <a:chExt cx="3981147" cy="819580"/>
          </a:xfrm>
        </p:grpSpPr>
        <p:sp>
          <p:nvSpPr>
            <p:cNvPr id="5" name="직사각형 4"/>
            <p:cNvSpPr/>
            <p:nvPr/>
          </p:nvSpPr>
          <p:spPr>
            <a:xfrm>
              <a:off x="4603102" y="366260"/>
              <a:ext cx="3197290" cy="470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25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/>
                  <a:ea typeface="KoPubWorld돋움체 Light"/>
                  <a:cs typeface="KoPubWorld돋움체 Light"/>
                </a:rPr>
                <a:t>프로젝트 설계</a:t>
              </a:r>
              <a:endParaRPr lang="ko-KR" altLang="en-US" sz="25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19245" y="188165"/>
              <a:ext cx="891388" cy="819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rPr>
                <a:t>05</a:t>
              </a:r>
              <a:endParaRPr lang="en-US" altLang="ko-KR" sz="4800" b="1">
                <a:solidFill>
                  <a:srgbClr val="64decf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pic>
        <p:nvPicPr>
          <p:cNvPr id="26" name="내용 개체 틀 2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2208230" y="1176274"/>
            <a:ext cx="7775540" cy="5540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 rot="0">
            <a:off x="4105427" y="188165"/>
            <a:ext cx="3981147" cy="819580"/>
            <a:chOff x="3819245" y="188165"/>
            <a:chExt cx="3981147" cy="819580"/>
          </a:xfrm>
        </p:grpSpPr>
        <p:sp>
          <p:nvSpPr>
            <p:cNvPr id="5" name="직사각형 4"/>
            <p:cNvSpPr/>
            <p:nvPr/>
          </p:nvSpPr>
          <p:spPr>
            <a:xfrm>
              <a:off x="4603102" y="366260"/>
              <a:ext cx="3197290" cy="470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25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/>
                  <a:ea typeface="KoPubWorld돋움체 Light"/>
                  <a:cs typeface="KoPubWorld돋움체 Light"/>
                </a:rPr>
                <a:t>DB</a:t>
              </a:r>
              <a:r>
                <a:rPr lang="ko-KR" altLang="en-US" sz="250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/>
                  <a:ea typeface="KoPubWorld돋움체 Light"/>
                  <a:cs typeface="KoPubWorld돋움체 Light"/>
                </a:rPr>
                <a:t> 명세서</a:t>
              </a:r>
              <a:endParaRPr lang="ko-KR" altLang="en-US" sz="250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/>
                <a:ea typeface="KoPubWorld돋움체 Light"/>
                <a:cs typeface="KoPubWorld돋움체 Ligh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19245" y="188165"/>
              <a:ext cx="891388" cy="819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800" b="1">
                  <a:solidFill>
                    <a:srgbClr val="64decf"/>
                  </a:solidFill>
                  <a:latin typeface="KoPubWorld돋움체 Bold"/>
                  <a:ea typeface="KoPubWorld돋움체 Bold"/>
                  <a:cs typeface="KoPubWorld돋움체 Bold"/>
                </a:rPr>
                <a:t>06</a:t>
              </a:r>
              <a:endParaRPr lang="en-US" altLang="ko-KR" sz="4800" b="1">
                <a:solidFill>
                  <a:srgbClr val="64decf"/>
                </a:solidFill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pic>
        <p:nvPicPr>
          <p:cNvPr id="26" name="내용 개체 틀 2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>
            <a:fillRect/>
          </a:stretch>
        </p:blipFill>
        <p:spPr>
          <a:xfrm>
            <a:off x="2415834" y="1405975"/>
            <a:ext cx="7360331" cy="52165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-2"/>
            <a:ext cx="12213771" cy="6858001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029763" y="2749367"/>
            <a:ext cx="213247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400" spc="600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rPr>
              <a:t>Q &amp; A</a:t>
            </a:r>
            <a:endParaRPr lang="ko-KR" altLang="en-US" sz="4400" spc="600">
              <a:solidFill>
                <a:schemeClr val="bg1"/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637704" y="4995951"/>
            <a:ext cx="345038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1500" b="1">
                <a:solidFill>
                  <a:schemeClr val="bg1">
                    <a:alpha val="16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Q&amp;A</a:t>
            </a:r>
            <a:endParaRPr lang="ko-KR" altLang="en-US" sz="11500" b="1">
              <a:solidFill>
                <a:schemeClr val="bg1">
                  <a:alpha val="16000"/>
                </a:scheme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161</ep:Words>
  <ep:PresentationFormat>와이드스크린</ep:PresentationFormat>
  <ep:Paragraphs>27</ep:Paragraphs>
  <ep:Slides>10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ep:HeadingPairs>
  <ep:TitlesOfParts>
    <vt:vector size="11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2020-01-03T14:16:53.000</dcterms:created>
  <dc:creator>서 유진</dc:creator>
  <cp:lastModifiedBy>tmdfl</cp:lastModifiedBy>
  <dcterms:modified xsi:type="dcterms:W3CDTF">2021-10-25T11:51:21.618</dcterms:modified>
  <cp:revision>23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